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4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604531D-E125-4CAC-9387-23A90641747F}" type="datetimeFigureOut">
              <a:rPr kumimoji="1" lang="ja-JP" altLang="en-US" smtClean="0"/>
              <a:t>2015/12/15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39A497-0AFA-4A14-9618-FAE7D026EA36}" type="slidenum">
              <a:rPr kumimoji="1" lang="ja-JP" altLang="en-US" smtClean="0"/>
              <a:t>‹#›</a:t>
            </a:fld>
            <a:endParaRPr kumimoji="1" lang="ja-JP" altLang="en-US"/>
          </a:p>
        </p:txBody>
      </p:sp>
    </p:spTree>
    <p:extLst>
      <p:ext uri="{BB962C8B-B14F-4D97-AF65-F5344CB8AC3E}">
        <p14:creationId xmlns:p14="http://schemas.microsoft.com/office/powerpoint/2010/main" val="240316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604531D-E125-4CAC-9387-23A90641747F}" type="datetimeFigureOut">
              <a:rPr kumimoji="1" lang="ja-JP" altLang="en-US" smtClean="0"/>
              <a:t>2015/12/15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39A497-0AFA-4A14-9618-FAE7D026EA36}" type="slidenum">
              <a:rPr kumimoji="1" lang="ja-JP" altLang="en-US" smtClean="0"/>
              <a:t>‹#›</a:t>
            </a:fld>
            <a:endParaRPr kumimoji="1" lang="ja-JP" altLang="en-US"/>
          </a:p>
        </p:txBody>
      </p:sp>
    </p:spTree>
    <p:extLst>
      <p:ext uri="{BB962C8B-B14F-4D97-AF65-F5344CB8AC3E}">
        <p14:creationId xmlns:p14="http://schemas.microsoft.com/office/powerpoint/2010/main" val="3497159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604531D-E125-4CAC-9387-23A90641747F}" type="datetimeFigureOut">
              <a:rPr kumimoji="1" lang="ja-JP" altLang="en-US" smtClean="0"/>
              <a:t>2015/12/15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39A497-0AFA-4A14-9618-FAE7D026EA36}" type="slidenum">
              <a:rPr kumimoji="1" lang="ja-JP" altLang="en-US" smtClean="0"/>
              <a:t>‹#›</a:t>
            </a:fld>
            <a:endParaRPr kumimoji="1" lang="ja-JP" altLang="en-US"/>
          </a:p>
        </p:txBody>
      </p:sp>
    </p:spTree>
    <p:extLst>
      <p:ext uri="{BB962C8B-B14F-4D97-AF65-F5344CB8AC3E}">
        <p14:creationId xmlns:p14="http://schemas.microsoft.com/office/powerpoint/2010/main" val="2809818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604531D-E125-4CAC-9387-23A90641747F}" type="datetimeFigureOut">
              <a:rPr kumimoji="1" lang="ja-JP" altLang="en-US" smtClean="0"/>
              <a:t>2015/12/15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39A497-0AFA-4A14-9618-FAE7D026EA36}" type="slidenum">
              <a:rPr kumimoji="1" lang="ja-JP" altLang="en-US" smtClean="0"/>
              <a:t>‹#›</a:t>
            </a:fld>
            <a:endParaRPr kumimoji="1" lang="ja-JP" altLang="en-US"/>
          </a:p>
        </p:txBody>
      </p:sp>
    </p:spTree>
    <p:extLst>
      <p:ext uri="{BB962C8B-B14F-4D97-AF65-F5344CB8AC3E}">
        <p14:creationId xmlns:p14="http://schemas.microsoft.com/office/powerpoint/2010/main" val="3033326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604531D-E125-4CAC-9387-23A90641747F}" type="datetimeFigureOut">
              <a:rPr kumimoji="1" lang="ja-JP" altLang="en-US" smtClean="0"/>
              <a:t>2015/12/15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39A497-0AFA-4A14-9618-FAE7D026EA36}" type="slidenum">
              <a:rPr kumimoji="1" lang="ja-JP" altLang="en-US" smtClean="0"/>
              <a:t>‹#›</a:t>
            </a:fld>
            <a:endParaRPr kumimoji="1" lang="ja-JP" altLang="en-US"/>
          </a:p>
        </p:txBody>
      </p:sp>
    </p:spTree>
    <p:extLst>
      <p:ext uri="{BB962C8B-B14F-4D97-AF65-F5344CB8AC3E}">
        <p14:creationId xmlns:p14="http://schemas.microsoft.com/office/powerpoint/2010/main" val="3124865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604531D-E125-4CAC-9387-23A90641747F}" type="datetimeFigureOut">
              <a:rPr kumimoji="1" lang="ja-JP" altLang="en-US" smtClean="0"/>
              <a:t>2015/12/15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E39A497-0AFA-4A14-9618-FAE7D026EA36}" type="slidenum">
              <a:rPr kumimoji="1" lang="ja-JP" altLang="en-US" smtClean="0"/>
              <a:t>‹#›</a:t>
            </a:fld>
            <a:endParaRPr kumimoji="1" lang="ja-JP" altLang="en-US"/>
          </a:p>
        </p:txBody>
      </p:sp>
    </p:spTree>
    <p:extLst>
      <p:ext uri="{BB962C8B-B14F-4D97-AF65-F5344CB8AC3E}">
        <p14:creationId xmlns:p14="http://schemas.microsoft.com/office/powerpoint/2010/main" val="1386444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604531D-E125-4CAC-9387-23A90641747F}" type="datetimeFigureOut">
              <a:rPr kumimoji="1" lang="ja-JP" altLang="en-US" smtClean="0"/>
              <a:t>2015/12/15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E39A497-0AFA-4A14-9618-FAE7D026EA36}" type="slidenum">
              <a:rPr kumimoji="1" lang="ja-JP" altLang="en-US" smtClean="0"/>
              <a:t>‹#›</a:t>
            </a:fld>
            <a:endParaRPr kumimoji="1" lang="ja-JP" altLang="en-US"/>
          </a:p>
        </p:txBody>
      </p:sp>
    </p:spTree>
    <p:extLst>
      <p:ext uri="{BB962C8B-B14F-4D97-AF65-F5344CB8AC3E}">
        <p14:creationId xmlns:p14="http://schemas.microsoft.com/office/powerpoint/2010/main" val="4073805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604531D-E125-4CAC-9387-23A90641747F}" type="datetimeFigureOut">
              <a:rPr kumimoji="1" lang="ja-JP" altLang="en-US" smtClean="0"/>
              <a:t>2015/12/15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E39A497-0AFA-4A14-9618-FAE7D026EA36}" type="slidenum">
              <a:rPr kumimoji="1" lang="ja-JP" altLang="en-US" smtClean="0"/>
              <a:t>‹#›</a:t>
            </a:fld>
            <a:endParaRPr kumimoji="1" lang="ja-JP" altLang="en-US"/>
          </a:p>
        </p:txBody>
      </p:sp>
    </p:spTree>
    <p:extLst>
      <p:ext uri="{BB962C8B-B14F-4D97-AF65-F5344CB8AC3E}">
        <p14:creationId xmlns:p14="http://schemas.microsoft.com/office/powerpoint/2010/main" val="3818097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604531D-E125-4CAC-9387-23A90641747F}" type="datetimeFigureOut">
              <a:rPr kumimoji="1" lang="ja-JP" altLang="en-US" smtClean="0"/>
              <a:t>2015/12/15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E39A497-0AFA-4A14-9618-FAE7D026EA36}" type="slidenum">
              <a:rPr kumimoji="1" lang="ja-JP" altLang="en-US" smtClean="0"/>
              <a:t>‹#›</a:t>
            </a:fld>
            <a:endParaRPr kumimoji="1" lang="ja-JP" altLang="en-US"/>
          </a:p>
        </p:txBody>
      </p:sp>
    </p:spTree>
    <p:extLst>
      <p:ext uri="{BB962C8B-B14F-4D97-AF65-F5344CB8AC3E}">
        <p14:creationId xmlns:p14="http://schemas.microsoft.com/office/powerpoint/2010/main" val="3200534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604531D-E125-4CAC-9387-23A90641747F}" type="datetimeFigureOut">
              <a:rPr kumimoji="1" lang="ja-JP" altLang="en-US" smtClean="0"/>
              <a:t>2015/12/15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E39A497-0AFA-4A14-9618-FAE7D026EA36}" type="slidenum">
              <a:rPr kumimoji="1" lang="ja-JP" altLang="en-US" smtClean="0"/>
              <a:t>‹#›</a:t>
            </a:fld>
            <a:endParaRPr kumimoji="1" lang="ja-JP" altLang="en-US"/>
          </a:p>
        </p:txBody>
      </p:sp>
    </p:spTree>
    <p:extLst>
      <p:ext uri="{BB962C8B-B14F-4D97-AF65-F5344CB8AC3E}">
        <p14:creationId xmlns:p14="http://schemas.microsoft.com/office/powerpoint/2010/main" val="627798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604531D-E125-4CAC-9387-23A90641747F}" type="datetimeFigureOut">
              <a:rPr kumimoji="1" lang="ja-JP" altLang="en-US" smtClean="0"/>
              <a:t>2015/12/15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E39A497-0AFA-4A14-9618-FAE7D026EA36}" type="slidenum">
              <a:rPr kumimoji="1" lang="ja-JP" altLang="en-US" smtClean="0"/>
              <a:t>‹#›</a:t>
            </a:fld>
            <a:endParaRPr kumimoji="1" lang="ja-JP" altLang="en-US"/>
          </a:p>
        </p:txBody>
      </p:sp>
    </p:spTree>
    <p:extLst>
      <p:ext uri="{BB962C8B-B14F-4D97-AF65-F5344CB8AC3E}">
        <p14:creationId xmlns:p14="http://schemas.microsoft.com/office/powerpoint/2010/main" val="1883185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04531D-E125-4CAC-9387-23A90641747F}" type="datetimeFigureOut">
              <a:rPr kumimoji="1" lang="ja-JP" altLang="en-US" smtClean="0"/>
              <a:t>2015/12/15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39A497-0AFA-4A14-9618-FAE7D026EA36}" type="slidenum">
              <a:rPr kumimoji="1" lang="ja-JP" altLang="en-US" smtClean="0"/>
              <a:t>‹#›</a:t>
            </a:fld>
            <a:endParaRPr kumimoji="1" lang="ja-JP" altLang="en-US"/>
          </a:p>
        </p:txBody>
      </p:sp>
    </p:spTree>
    <p:extLst>
      <p:ext uri="{BB962C8B-B14F-4D97-AF65-F5344CB8AC3E}">
        <p14:creationId xmlns:p14="http://schemas.microsoft.com/office/powerpoint/2010/main" val="1876086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83568" y="1124744"/>
            <a:ext cx="7992888" cy="1077218"/>
          </a:xfrm>
          <a:prstGeom prst="rect">
            <a:avLst/>
          </a:prstGeom>
          <a:noFill/>
        </p:spPr>
        <p:txBody>
          <a:bodyPr wrap="square" rtlCol="0">
            <a:spAutoFit/>
          </a:bodyPr>
          <a:lstStyle/>
          <a:p>
            <a:r>
              <a:rPr kumimoji="1" lang="ja-JP" altLang="en-US" sz="3200" dirty="0" smtClean="0"/>
              <a:t>金ナノ粒子を用いたマルチモード干渉に基づく光ファイバー屈折率センサーの感度強化</a:t>
            </a:r>
            <a:endParaRPr kumimoji="1" lang="ja-JP" altLang="en-US" sz="3200" dirty="0"/>
          </a:p>
        </p:txBody>
      </p:sp>
      <p:sp>
        <p:nvSpPr>
          <p:cNvPr id="5" name="テキスト ボックス 4"/>
          <p:cNvSpPr txBox="1"/>
          <p:nvPr/>
        </p:nvSpPr>
        <p:spPr>
          <a:xfrm>
            <a:off x="6120855" y="5013176"/>
            <a:ext cx="2505472" cy="523220"/>
          </a:xfrm>
          <a:prstGeom prst="rect">
            <a:avLst/>
          </a:prstGeom>
          <a:noFill/>
        </p:spPr>
        <p:txBody>
          <a:bodyPr wrap="square" rtlCol="0">
            <a:spAutoFit/>
          </a:bodyPr>
          <a:lstStyle/>
          <a:p>
            <a:r>
              <a:rPr kumimoji="1" lang="en-US" altLang="ja-JP" sz="2800" b="1" dirty="0" smtClean="0"/>
              <a:t>B4</a:t>
            </a:r>
            <a:r>
              <a:rPr kumimoji="1" lang="ja-JP" altLang="en-US" sz="2800" b="1" dirty="0" smtClean="0"/>
              <a:t>　永井　洸丞</a:t>
            </a:r>
            <a:endParaRPr kumimoji="1" lang="ja-JP" altLang="en-US" sz="2800" b="1" dirty="0"/>
          </a:p>
        </p:txBody>
      </p:sp>
      <p:sp>
        <p:nvSpPr>
          <p:cNvPr id="6" name="テキスト ボックス 5"/>
          <p:cNvSpPr txBox="1"/>
          <p:nvPr/>
        </p:nvSpPr>
        <p:spPr>
          <a:xfrm>
            <a:off x="2987824" y="2492896"/>
            <a:ext cx="3133031" cy="584775"/>
          </a:xfrm>
          <a:prstGeom prst="rect">
            <a:avLst/>
          </a:prstGeom>
          <a:noFill/>
        </p:spPr>
        <p:txBody>
          <a:bodyPr wrap="square" rtlCol="0">
            <a:spAutoFit/>
          </a:bodyPr>
          <a:lstStyle/>
          <a:p>
            <a:pPr algn="ctr"/>
            <a:r>
              <a:rPr kumimoji="1" lang="ja-JP" altLang="en-US" sz="3200" dirty="0" smtClean="0"/>
              <a:t>宿題発表</a:t>
            </a:r>
            <a:endParaRPr kumimoji="1" lang="ja-JP" altLang="en-US" sz="3200" dirty="0"/>
          </a:p>
        </p:txBody>
      </p:sp>
    </p:spTree>
    <p:extLst>
      <p:ext uri="{BB962C8B-B14F-4D97-AF65-F5344CB8AC3E}">
        <p14:creationId xmlns:p14="http://schemas.microsoft.com/office/powerpoint/2010/main" val="2867534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99592" y="404664"/>
            <a:ext cx="1440160" cy="707886"/>
          </a:xfrm>
          <a:prstGeom prst="rect">
            <a:avLst/>
          </a:prstGeom>
          <a:noFill/>
        </p:spPr>
        <p:txBody>
          <a:bodyPr wrap="square" rtlCol="0">
            <a:spAutoFit/>
          </a:bodyPr>
          <a:lstStyle/>
          <a:p>
            <a:r>
              <a:rPr kumimoji="1" lang="ja-JP" altLang="en-US" sz="4000" dirty="0" smtClean="0"/>
              <a:t>宿題</a:t>
            </a:r>
            <a:endParaRPr kumimoji="1" lang="ja-JP" altLang="en-US" sz="4000" dirty="0"/>
          </a:p>
        </p:txBody>
      </p:sp>
      <p:sp>
        <p:nvSpPr>
          <p:cNvPr id="3" name="テキスト ボックス 2"/>
          <p:cNvSpPr txBox="1"/>
          <p:nvPr/>
        </p:nvSpPr>
        <p:spPr>
          <a:xfrm>
            <a:off x="467544" y="1112550"/>
            <a:ext cx="8064896" cy="4832092"/>
          </a:xfrm>
          <a:prstGeom prst="rect">
            <a:avLst/>
          </a:prstGeom>
          <a:noFill/>
        </p:spPr>
        <p:txBody>
          <a:bodyPr wrap="square" rtlCol="0">
            <a:spAutoFit/>
          </a:bodyPr>
          <a:lstStyle/>
          <a:p>
            <a:pPr marL="342900" indent="-342900">
              <a:buFont typeface="+mj-lt"/>
              <a:buAutoNum type="arabicPeriod"/>
            </a:pPr>
            <a:r>
              <a:rPr kumimoji="1" lang="ja-JP" altLang="en-US" sz="2800" b="1" dirty="0" smtClean="0"/>
              <a:t>マルチモード干渉で波長依存はどのような形で現れるか？</a:t>
            </a:r>
            <a:endParaRPr kumimoji="1" lang="en-US" altLang="ja-JP" sz="2800" b="1" dirty="0" smtClean="0"/>
          </a:p>
          <a:p>
            <a:pPr marL="342900" indent="-342900">
              <a:buFont typeface="+mj-lt"/>
              <a:buAutoNum type="arabicPeriod"/>
            </a:pPr>
            <a:r>
              <a:rPr lang="ja-JP" altLang="en-US" sz="2800" b="1" dirty="0" smtClean="0"/>
              <a:t>光源を白色光源と</a:t>
            </a:r>
            <a:r>
              <a:rPr lang="en-US" altLang="ja-JP" sz="2800" b="1" dirty="0" smtClean="0"/>
              <a:t>ASE</a:t>
            </a:r>
            <a:r>
              <a:rPr lang="ja-JP" altLang="en-US" sz="2800" b="1" dirty="0" smtClean="0"/>
              <a:t>を使い分けている理由</a:t>
            </a:r>
            <a:endParaRPr lang="en-US" altLang="ja-JP" sz="2800" b="1" dirty="0" smtClean="0"/>
          </a:p>
          <a:p>
            <a:pPr marL="342900" indent="-342900">
              <a:buFont typeface="+mj-lt"/>
              <a:buAutoNum type="arabicPeriod"/>
            </a:pPr>
            <a:r>
              <a:rPr kumimoji="1" lang="ja-JP" altLang="en-US" sz="2800" b="1" dirty="0" smtClean="0"/>
              <a:t>波長シフトを示しているディップの左右に出ているほかのディップは何か？</a:t>
            </a:r>
            <a:endParaRPr kumimoji="1" lang="en-US" altLang="ja-JP" sz="2800" b="1" dirty="0" smtClean="0"/>
          </a:p>
          <a:p>
            <a:pPr marL="342900" indent="-342900">
              <a:buFont typeface="+mj-lt"/>
              <a:buAutoNum type="arabicPeriod"/>
            </a:pPr>
            <a:r>
              <a:rPr lang="ja-JP" altLang="en-US" sz="2800" b="1" dirty="0" smtClean="0"/>
              <a:t>エタノール・水の比率が変化するとき波長シフトのピークが比率</a:t>
            </a:r>
            <a:r>
              <a:rPr lang="en-US" altLang="ja-JP" sz="2800" b="1" dirty="0" smtClean="0"/>
              <a:t>80</a:t>
            </a:r>
            <a:r>
              <a:rPr lang="ja-JP" altLang="en-US" sz="2800" b="1" dirty="0" smtClean="0"/>
              <a:t>～</a:t>
            </a:r>
            <a:r>
              <a:rPr lang="en-US" altLang="ja-JP" sz="2800" b="1" dirty="0" smtClean="0"/>
              <a:t>90</a:t>
            </a:r>
            <a:r>
              <a:rPr lang="ja-JP" altLang="en-US" sz="2800" b="1" dirty="0" smtClean="0"/>
              <a:t>％の所に出て、</a:t>
            </a:r>
            <a:r>
              <a:rPr lang="en-US" altLang="ja-JP" sz="2800" b="1" dirty="0" smtClean="0"/>
              <a:t>100</a:t>
            </a:r>
            <a:r>
              <a:rPr lang="ja-JP" altLang="en-US" sz="2800" b="1" dirty="0" smtClean="0"/>
              <a:t>％では波長シフト量が下がるのはなぜか？</a:t>
            </a:r>
            <a:endParaRPr lang="en-US" altLang="ja-JP" sz="2800" b="1" dirty="0" smtClean="0"/>
          </a:p>
          <a:p>
            <a:pPr marL="342900" indent="-342900">
              <a:buFont typeface="+mj-lt"/>
              <a:buAutoNum type="arabicPeriod"/>
            </a:pPr>
            <a:r>
              <a:rPr kumimoji="1" lang="ja-JP" altLang="en-US" sz="2800" b="1" dirty="0" smtClean="0"/>
              <a:t>波長シフト量が最後に下がっているのに対し、別の図では波長シフトが最後に下がっていないのはなぜか？</a:t>
            </a:r>
            <a:endParaRPr kumimoji="1" lang="ja-JP" altLang="en-US" sz="2800" b="1" dirty="0"/>
          </a:p>
        </p:txBody>
      </p:sp>
    </p:spTree>
    <p:extLst>
      <p:ext uri="{BB962C8B-B14F-4D97-AF65-F5344CB8AC3E}">
        <p14:creationId xmlns:p14="http://schemas.microsoft.com/office/powerpoint/2010/main" val="3494129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5907" y="361963"/>
            <a:ext cx="7848872" cy="954107"/>
          </a:xfrm>
          <a:prstGeom prst="rect">
            <a:avLst/>
          </a:prstGeom>
          <a:noFill/>
        </p:spPr>
        <p:txBody>
          <a:bodyPr wrap="square" rtlCol="0">
            <a:spAutoFit/>
          </a:bodyPr>
          <a:lstStyle/>
          <a:p>
            <a:r>
              <a:rPr kumimoji="1" lang="en-US" altLang="ja-JP" sz="2800" b="1" dirty="0" smtClean="0"/>
              <a:t>Q1 </a:t>
            </a:r>
            <a:r>
              <a:rPr kumimoji="1" lang="ja-JP" altLang="en-US" sz="2800" b="1" dirty="0" smtClean="0"/>
              <a:t>マルチモード干渉で波長依存はどのような形で現れるか？</a:t>
            </a:r>
            <a:endParaRPr kumimoji="1" lang="ja-JP" altLang="en-US" sz="2800" b="1" dirty="0"/>
          </a:p>
        </p:txBody>
      </p:sp>
      <mc:AlternateContent xmlns:mc="http://schemas.openxmlformats.org/markup-compatibility/2006">
        <mc:Choice xmlns:a14="http://schemas.microsoft.com/office/drawing/2010/main" Requires="a14">
          <p:sp>
            <p:nvSpPr>
              <p:cNvPr id="3" name="テキスト ボックス 2"/>
              <p:cNvSpPr txBox="1"/>
              <p:nvPr/>
            </p:nvSpPr>
            <p:spPr>
              <a:xfrm>
                <a:off x="539552" y="1484784"/>
                <a:ext cx="7848872" cy="3108543"/>
              </a:xfrm>
              <a:prstGeom prst="rect">
                <a:avLst/>
              </a:prstGeom>
              <a:noFill/>
            </p:spPr>
            <p:txBody>
              <a:bodyPr wrap="square" rtlCol="0">
                <a:spAutoFit/>
              </a:bodyPr>
              <a:lstStyle/>
              <a:p>
                <a:r>
                  <a:rPr kumimoji="1" lang="en-US" altLang="ja-JP" sz="2800" b="1" dirty="0" smtClean="0"/>
                  <a:t>A1 </a:t>
                </a:r>
                <a:r>
                  <a:rPr kumimoji="1" lang="ja-JP" altLang="en-US" sz="2800" b="1" dirty="0" smtClean="0"/>
                  <a:t>センサー部であるマルチモードファイバーに密接しているサンプルの屈折率が変化するとグースヘンシェンシフトの量が変化する。グースヘンシェンシフトの量が変化すると光が染み込む深さも変化し、マルチモード干渉の式</a:t>
                </a:r>
                <a:r>
                  <a:rPr kumimoji="1" lang="en-US" altLang="ja-JP" sz="2800" b="1" dirty="0" smtClean="0"/>
                  <a:t>(1)</a:t>
                </a:r>
                <a:r>
                  <a:rPr kumimoji="1" lang="ja-JP" altLang="en-US" sz="2800" b="1" dirty="0" smtClean="0"/>
                  <a:t>におけるコア径</a:t>
                </a:r>
                <a:r>
                  <a:rPr kumimoji="1" lang="en-US" altLang="ja-JP" sz="2800" b="1" dirty="0" smtClean="0"/>
                  <a:t>d</a:t>
                </a:r>
                <a:r>
                  <a:rPr kumimoji="1" lang="ja-JP" altLang="en-US" sz="2800" b="1" dirty="0" smtClean="0"/>
                  <a:t>が変化する。マルチモードファイバーの長さを一定とするとコア径</a:t>
                </a:r>
                <a:r>
                  <a:rPr kumimoji="1" lang="en-US" altLang="ja-JP" sz="2800" b="1" dirty="0" smtClean="0"/>
                  <a:t>d</a:t>
                </a:r>
                <a:r>
                  <a:rPr kumimoji="1" lang="ja-JP" altLang="en-US" sz="2800" b="1" dirty="0" smtClean="0"/>
                  <a:t>が変化すると干渉波長</a:t>
                </a:r>
                <a14:m>
                  <m:oMath xmlns:m="http://schemas.openxmlformats.org/officeDocument/2006/math">
                    <m:sSub>
                      <m:sSubPr>
                        <m:ctrlPr>
                          <a:rPr kumimoji="1" lang="en-US" altLang="ja-JP" sz="2800" b="1" i="1" smtClean="0">
                            <a:latin typeface="Cambria Math"/>
                          </a:rPr>
                        </m:ctrlPr>
                      </m:sSubPr>
                      <m:e>
                        <m:r>
                          <a:rPr kumimoji="1" lang="en-US" altLang="ja-JP" sz="2800" b="1" i="1" smtClean="0">
                            <a:latin typeface="Cambria Math"/>
                          </a:rPr>
                          <m:t>𝝀</m:t>
                        </m:r>
                      </m:e>
                      <m:sub>
                        <m:r>
                          <a:rPr kumimoji="1" lang="en-US" altLang="ja-JP" sz="2800" b="1" i="1" smtClean="0">
                            <a:latin typeface="Cambria Math"/>
                          </a:rPr>
                          <m:t>𝟎</m:t>
                        </m:r>
                      </m:sub>
                    </m:sSub>
                  </m:oMath>
                </a14:m>
                <a:r>
                  <a:rPr kumimoji="1" lang="ja-JP" altLang="en-US" sz="2800" b="1" dirty="0" smtClean="0"/>
                  <a:t>が変化する</a:t>
                </a:r>
                <a:endParaRPr kumimoji="1" lang="ja-JP" altLang="en-US" sz="2800" b="1" dirty="0"/>
              </a:p>
            </p:txBody>
          </p:sp>
        </mc:Choice>
        <mc:Fallback>
          <p:sp>
            <p:nvSpPr>
              <p:cNvPr id="3" name="テキスト ボックス 2"/>
              <p:cNvSpPr txBox="1">
                <a:spLocks noRot="1" noChangeAspect="1" noMove="1" noResize="1" noEditPoints="1" noAdjustHandles="1" noChangeArrowheads="1" noChangeShapeType="1" noTextEdit="1"/>
              </p:cNvSpPr>
              <p:nvPr/>
            </p:nvSpPr>
            <p:spPr>
              <a:xfrm>
                <a:off x="539552" y="1484784"/>
                <a:ext cx="7848872" cy="3108543"/>
              </a:xfrm>
              <a:prstGeom prst="rect">
                <a:avLst/>
              </a:prstGeom>
              <a:blipFill rotWithShape="1">
                <a:blip r:embed="rId2"/>
                <a:stretch>
                  <a:fillRect l="-1632" t="-2750" r="-4118" b="-510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 name="正方形/長方形 3"/>
              <p:cNvSpPr/>
              <p:nvPr/>
            </p:nvSpPr>
            <p:spPr>
              <a:xfrm>
                <a:off x="3104226" y="5125402"/>
                <a:ext cx="3007555" cy="1025281"/>
              </a:xfrm>
              <a:prstGeom prst="rect">
                <a:avLst/>
              </a:prstGeom>
            </p:spPr>
            <p:txBody>
              <a:bodyPr wrap="none">
                <a:spAutoFit/>
              </a:bodyPr>
              <a:lstStyle/>
              <a:p>
                <a:r>
                  <a:rPr lang="en-US" altLang="ja-JP" sz="3600" dirty="0"/>
                  <a:t>L=</a:t>
                </a:r>
                <a14:m>
                  <m:oMath xmlns:m="http://schemas.openxmlformats.org/officeDocument/2006/math">
                    <m:f>
                      <m:fPr>
                        <m:ctrlPr>
                          <a:rPr lang="en-US" altLang="ja-JP" sz="3600" i="1">
                            <a:latin typeface="Cambria Math"/>
                          </a:rPr>
                        </m:ctrlPr>
                      </m:fPr>
                      <m:num>
                        <m:sSup>
                          <m:sSupPr>
                            <m:ctrlPr>
                              <a:rPr lang="en-US" altLang="ja-JP" sz="3600" i="1">
                                <a:latin typeface="Cambria Math"/>
                              </a:rPr>
                            </m:ctrlPr>
                          </m:sSupPr>
                          <m:e>
                            <m:r>
                              <a:rPr lang="en-US" altLang="ja-JP" sz="3600" i="1">
                                <a:latin typeface="Cambria Math"/>
                              </a:rPr>
                              <m:t>𝑑</m:t>
                            </m:r>
                          </m:e>
                          <m:sup>
                            <m:r>
                              <a:rPr lang="en-US" altLang="ja-JP" sz="3600" i="1">
                                <a:latin typeface="Cambria Math"/>
                              </a:rPr>
                              <m:t>2</m:t>
                            </m:r>
                          </m:sup>
                        </m:sSup>
                        <m:r>
                          <a:rPr lang="en-US" altLang="ja-JP" sz="3600" i="1">
                            <a:latin typeface="Cambria Math"/>
                          </a:rPr>
                          <m:t>𝑚</m:t>
                        </m:r>
                      </m:num>
                      <m:den>
                        <m:sSub>
                          <m:sSubPr>
                            <m:ctrlPr>
                              <a:rPr lang="en-US" altLang="ja-JP" sz="3600" i="1">
                                <a:latin typeface="Cambria Math"/>
                              </a:rPr>
                            </m:ctrlPr>
                          </m:sSubPr>
                          <m:e>
                            <m:r>
                              <a:rPr lang="en-US" altLang="ja-JP" sz="3600" i="1">
                                <a:latin typeface="Cambria Math"/>
                              </a:rPr>
                              <m:t>𝜆</m:t>
                            </m:r>
                          </m:e>
                          <m:sub>
                            <m:r>
                              <a:rPr lang="en-US" altLang="ja-JP" sz="3600" i="1">
                                <a:latin typeface="Cambria Math"/>
                              </a:rPr>
                              <m:t>0</m:t>
                            </m:r>
                          </m:sub>
                        </m:sSub>
                      </m:den>
                    </m:f>
                  </m:oMath>
                </a14:m>
                <a:r>
                  <a:rPr lang="en-US" altLang="ja-JP" sz="3600" dirty="0" smtClean="0"/>
                  <a:t>n</a:t>
                </a:r>
                <a:r>
                  <a:rPr lang="ja-JP" altLang="en-US" sz="3600" dirty="0" smtClean="0"/>
                  <a:t>　　　</a:t>
                </a:r>
                <a:r>
                  <a:rPr lang="en-US" altLang="ja-JP" sz="3600" dirty="0" smtClean="0"/>
                  <a:t>(1)</a:t>
                </a:r>
                <a:endParaRPr lang="ja-JP" altLang="en-US" sz="3600" dirty="0"/>
              </a:p>
            </p:txBody>
          </p:sp>
        </mc:Choice>
        <mc:Fallback xmlns="">
          <p:sp>
            <p:nvSpPr>
              <p:cNvPr id="4" name="正方形/長方形 3"/>
              <p:cNvSpPr>
                <a:spLocks noRot="1" noChangeAspect="1" noMove="1" noResize="1" noEditPoints="1" noAdjustHandles="1" noChangeArrowheads="1" noChangeShapeType="1" noTextEdit="1"/>
              </p:cNvSpPr>
              <p:nvPr/>
            </p:nvSpPr>
            <p:spPr>
              <a:xfrm>
                <a:off x="3104226" y="5125402"/>
                <a:ext cx="3007555" cy="1025281"/>
              </a:xfrm>
              <a:prstGeom prst="rect">
                <a:avLst/>
              </a:prstGeom>
              <a:blipFill rotWithShape="1">
                <a:blip r:embed="rId3"/>
                <a:stretch>
                  <a:fillRect l="-6073" r="-5263" b="-4167"/>
                </a:stretch>
              </a:blipFill>
            </p:spPr>
            <p:txBody>
              <a:bodyPr/>
              <a:lstStyle/>
              <a:p>
                <a:r>
                  <a:rPr lang="ja-JP" altLang="en-US">
                    <a:noFill/>
                  </a:rPr>
                  <a:t> </a:t>
                </a:r>
              </a:p>
            </p:txBody>
          </p:sp>
        </mc:Fallback>
      </mc:AlternateContent>
      <p:sp>
        <p:nvSpPr>
          <p:cNvPr id="5" name="右矢印 4"/>
          <p:cNvSpPr/>
          <p:nvPr/>
        </p:nvSpPr>
        <p:spPr>
          <a:xfrm>
            <a:off x="96355" y="1556792"/>
            <a:ext cx="539552" cy="432048"/>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71132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3528" y="404664"/>
            <a:ext cx="8136904" cy="523220"/>
          </a:xfrm>
          <a:prstGeom prst="rect">
            <a:avLst/>
          </a:prstGeom>
          <a:noFill/>
        </p:spPr>
        <p:txBody>
          <a:bodyPr wrap="square" rtlCol="0">
            <a:spAutoFit/>
          </a:bodyPr>
          <a:lstStyle/>
          <a:p>
            <a:r>
              <a:rPr kumimoji="1" lang="en-US" altLang="ja-JP" sz="2800" b="1" dirty="0" smtClean="0"/>
              <a:t>Q2 </a:t>
            </a:r>
            <a:r>
              <a:rPr kumimoji="1" lang="ja-JP" altLang="en-US" sz="2800" b="1" dirty="0" smtClean="0"/>
              <a:t>光源を白色光源と</a:t>
            </a:r>
            <a:r>
              <a:rPr kumimoji="1" lang="en-US" altLang="ja-JP" sz="2800" b="1" dirty="0" smtClean="0"/>
              <a:t>ASE</a:t>
            </a:r>
            <a:r>
              <a:rPr kumimoji="1" lang="ja-JP" altLang="en-US" sz="2800" b="1" dirty="0" smtClean="0"/>
              <a:t>を使い分けている理由は？</a:t>
            </a:r>
            <a:endParaRPr kumimoji="1" lang="ja-JP" altLang="en-US" sz="2800" b="1" dirty="0"/>
          </a:p>
        </p:txBody>
      </p:sp>
      <p:sp>
        <p:nvSpPr>
          <p:cNvPr id="3" name="テキスト ボックス 2"/>
          <p:cNvSpPr txBox="1"/>
          <p:nvPr/>
        </p:nvSpPr>
        <p:spPr>
          <a:xfrm>
            <a:off x="323528" y="1772816"/>
            <a:ext cx="8136904" cy="1384995"/>
          </a:xfrm>
          <a:prstGeom prst="rect">
            <a:avLst/>
          </a:prstGeom>
          <a:noFill/>
        </p:spPr>
        <p:txBody>
          <a:bodyPr wrap="square" rtlCol="0">
            <a:spAutoFit/>
          </a:bodyPr>
          <a:lstStyle/>
          <a:p>
            <a:r>
              <a:rPr kumimoji="1" lang="en-US" altLang="ja-JP" sz="2800" b="1" dirty="0" smtClean="0"/>
              <a:t>A2 </a:t>
            </a:r>
            <a:r>
              <a:rPr kumimoji="1" lang="ja-JP" altLang="en-US" sz="2800" b="1" dirty="0" smtClean="0"/>
              <a:t>見たい対象に</a:t>
            </a:r>
            <a:r>
              <a:rPr lang="ja-JP" altLang="en-US" sz="2800" b="1" dirty="0" smtClean="0"/>
              <a:t>応じて使い分けている。吸収を見るためだけの用途なら白色光源でも良いが、吸収と干渉を見たい場合は光源に</a:t>
            </a:r>
            <a:r>
              <a:rPr lang="en-US" altLang="ja-JP" sz="2800" b="1" dirty="0" smtClean="0"/>
              <a:t>ASE</a:t>
            </a:r>
            <a:r>
              <a:rPr lang="ja-JP" altLang="en-US" sz="2800" b="1" dirty="0" smtClean="0"/>
              <a:t>を用いる。</a:t>
            </a:r>
            <a:endParaRPr kumimoji="1" lang="ja-JP" altLang="en-US" sz="2800" b="1" dirty="0"/>
          </a:p>
        </p:txBody>
      </p:sp>
    </p:spTree>
    <p:extLst>
      <p:ext uri="{BB962C8B-B14F-4D97-AF65-F5344CB8AC3E}">
        <p14:creationId xmlns:p14="http://schemas.microsoft.com/office/powerpoint/2010/main" val="3330177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610707"/>
            <a:ext cx="4680520"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テキスト ボックス 2"/>
          <p:cNvSpPr txBox="1"/>
          <p:nvPr/>
        </p:nvSpPr>
        <p:spPr>
          <a:xfrm>
            <a:off x="395536" y="332656"/>
            <a:ext cx="8136904" cy="954107"/>
          </a:xfrm>
          <a:prstGeom prst="rect">
            <a:avLst/>
          </a:prstGeom>
          <a:noFill/>
        </p:spPr>
        <p:txBody>
          <a:bodyPr wrap="square" rtlCol="0">
            <a:spAutoFit/>
          </a:bodyPr>
          <a:lstStyle/>
          <a:p>
            <a:r>
              <a:rPr kumimoji="1" lang="en-US" altLang="ja-JP" sz="2800" dirty="0" smtClean="0"/>
              <a:t>Q3</a:t>
            </a:r>
            <a:r>
              <a:rPr lang="ja-JP" altLang="en-US" sz="2800" b="1" dirty="0"/>
              <a:t>波長シフトを示しているディップの左右に出ているほかのディップは何か</a:t>
            </a:r>
            <a:r>
              <a:rPr lang="ja-JP" altLang="en-US" sz="2800" b="1" dirty="0" smtClean="0"/>
              <a:t>？</a:t>
            </a:r>
            <a:endParaRPr lang="en-US" altLang="ja-JP" sz="2800" b="1" dirty="0"/>
          </a:p>
        </p:txBody>
      </p:sp>
      <p:sp>
        <p:nvSpPr>
          <p:cNvPr id="4" name="テキスト ボックス 3"/>
          <p:cNvSpPr txBox="1"/>
          <p:nvPr/>
        </p:nvSpPr>
        <p:spPr>
          <a:xfrm>
            <a:off x="5004048" y="1427489"/>
            <a:ext cx="3888432" cy="5262979"/>
          </a:xfrm>
          <a:prstGeom prst="rect">
            <a:avLst/>
          </a:prstGeom>
          <a:noFill/>
        </p:spPr>
        <p:txBody>
          <a:bodyPr wrap="square" rtlCol="0">
            <a:spAutoFit/>
          </a:bodyPr>
          <a:lstStyle/>
          <a:p>
            <a:r>
              <a:rPr lang="ja-JP" altLang="en-US" sz="2800" b="1" dirty="0" smtClean="0"/>
              <a:t>条件</a:t>
            </a:r>
            <a:r>
              <a:rPr lang="en-US" altLang="ja-JP" sz="2800" b="1" dirty="0" smtClean="0"/>
              <a:t>B,C</a:t>
            </a:r>
            <a:r>
              <a:rPr lang="ja-JP" altLang="en-US" sz="2800" b="1" dirty="0" smtClean="0"/>
              <a:t>で短波長側に見えている物は金ナノ粒子無しの場合と条件</a:t>
            </a:r>
            <a:r>
              <a:rPr lang="en-US" altLang="ja-JP" sz="2800" b="1" dirty="0" smtClean="0"/>
              <a:t>A</a:t>
            </a:r>
            <a:r>
              <a:rPr lang="ja-JP" altLang="en-US" sz="2800" b="1" dirty="0" smtClean="0"/>
              <a:t>で測定範囲外のディップがシフトして見えるようになった物と思われる。長波長側のディップの変化については金ナノ粒子のサイズが変化したことで散乱状態が変化し、吸収スペクトルが変化したものと考えられる。</a:t>
            </a:r>
            <a:endParaRPr kumimoji="1" lang="ja-JP" altLang="en-US" sz="2800" b="1" dirty="0"/>
          </a:p>
        </p:txBody>
      </p:sp>
    </p:spTree>
    <p:extLst>
      <p:ext uri="{BB962C8B-B14F-4D97-AF65-F5344CB8AC3E}">
        <p14:creationId xmlns:p14="http://schemas.microsoft.com/office/powerpoint/2010/main" val="1452122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3528" y="260648"/>
            <a:ext cx="8437421" cy="1569660"/>
          </a:xfrm>
          <a:prstGeom prst="rect">
            <a:avLst/>
          </a:prstGeom>
          <a:noFill/>
        </p:spPr>
        <p:txBody>
          <a:bodyPr wrap="square" rtlCol="0">
            <a:spAutoFit/>
          </a:bodyPr>
          <a:lstStyle/>
          <a:p>
            <a:r>
              <a:rPr lang="en-US" altLang="ja-JP" sz="3200" dirty="0" smtClean="0"/>
              <a:t>Q4</a:t>
            </a:r>
            <a:r>
              <a:rPr lang="ja-JP" altLang="en-US" sz="3200" dirty="0" smtClean="0"/>
              <a:t>　エタノール・水の比率が変化するとき波長シフトのピークが比率</a:t>
            </a:r>
            <a:r>
              <a:rPr lang="en-US" altLang="ja-JP" sz="3200" dirty="0" smtClean="0"/>
              <a:t>80</a:t>
            </a:r>
            <a:r>
              <a:rPr lang="ja-JP" altLang="en-US" sz="3200" dirty="0" smtClean="0"/>
              <a:t>～</a:t>
            </a:r>
            <a:r>
              <a:rPr lang="en-US" altLang="ja-JP" sz="3200" dirty="0" smtClean="0"/>
              <a:t>90</a:t>
            </a:r>
            <a:r>
              <a:rPr lang="ja-JP" altLang="en-US" sz="3200" dirty="0" smtClean="0"/>
              <a:t>％の所に出て、</a:t>
            </a:r>
            <a:r>
              <a:rPr lang="en-US" altLang="ja-JP" sz="3200" dirty="0" smtClean="0"/>
              <a:t>100</a:t>
            </a:r>
            <a:r>
              <a:rPr lang="ja-JP" altLang="en-US" sz="3200" dirty="0" smtClean="0"/>
              <a:t>％では波長シフト量が下がるのはなぜか？</a:t>
            </a:r>
            <a:endParaRPr lang="en-US" altLang="ja-JP" sz="3200" dirty="0" smtClean="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9" y="1844824"/>
            <a:ext cx="4032447" cy="4533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4542238" y="2095544"/>
            <a:ext cx="4422250" cy="3785652"/>
          </a:xfrm>
          <a:prstGeom prst="rect">
            <a:avLst/>
          </a:prstGeom>
          <a:noFill/>
        </p:spPr>
        <p:txBody>
          <a:bodyPr wrap="square" rtlCol="0">
            <a:spAutoFit/>
          </a:bodyPr>
          <a:lstStyle/>
          <a:p>
            <a:r>
              <a:rPr kumimoji="1" lang="ja-JP" altLang="en-US" sz="3000" b="1" dirty="0" smtClean="0"/>
              <a:t>波長シフトの量はサンプルの濃度（屈折率）に依存している。サンプルの濃度はエタノール・水の比率が</a:t>
            </a:r>
            <a:r>
              <a:rPr kumimoji="1" lang="en-US" altLang="ja-JP" sz="3000" b="1" dirty="0" smtClean="0"/>
              <a:t>80</a:t>
            </a:r>
            <a:r>
              <a:rPr kumimoji="1" lang="ja-JP" altLang="en-US" sz="3000" b="1" dirty="0" smtClean="0"/>
              <a:t>～</a:t>
            </a:r>
            <a:r>
              <a:rPr kumimoji="1" lang="en-US" altLang="ja-JP" sz="3000" b="1" dirty="0" smtClean="0"/>
              <a:t>90</a:t>
            </a:r>
            <a:r>
              <a:rPr kumimoji="1" lang="ja-JP" altLang="en-US" sz="3000" b="1" dirty="0" smtClean="0"/>
              <a:t>％の時に</a:t>
            </a:r>
            <a:r>
              <a:rPr kumimoji="1" lang="en-US" altLang="ja-JP" sz="3000" b="1" dirty="0" smtClean="0"/>
              <a:t>MAX</a:t>
            </a:r>
            <a:r>
              <a:rPr kumimoji="1" lang="ja-JP" altLang="en-US" sz="3000" b="1" dirty="0" smtClean="0"/>
              <a:t>となり、</a:t>
            </a:r>
            <a:r>
              <a:rPr kumimoji="1" lang="en-US" altLang="ja-JP" sz="3000" b="1" dirty="0" smtClean="0"/>
              <a:t>100</a:t>
            </a:r>
            <a:r>
              <a:rPr kumimoji="1" lang="ja-JP" altLang="en-US" sz="3000" b="1" dirty="0" smtClean="0"/>
              <a:t>％になると濃度が下がるため波長シフト量が下がる</a:t>
            </a:r>
            <a:endParaRPr kumimoji="1" lang="ja-JP" altLang="en-US" sz="3000" b="1" dirty="0"/>
          </a:p>
        </p:txBody>
      </p:sp>
    </p:spTree>
    <p:extLst>
      <p:ext uri="{BB962C8B-B14F-4D97-AF65-F5344CB8AC3E}">
        <p14:creationId xmlns:p14="http://schemas.microsoft.com/office/powerpoint/2010/main" val="3996645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64904" y="81354"/>
            <a:ext cx="8496944" cy="1569660"/>
          </a:xfrm>
          <a:prstGeom prst="rect">
            <a:avLst/>
          </a:prstGeom>
        </p:spPr>
        <p:txBody>
          <a:bodyPr wrap="square">
            <a:spAutoFit/>
          </a:bodyPr>
          <a:lstStyle/>
          <a:p>
            <a:r>
              <a:rPr lang="en-US" altLang="ja-JP" sz="3200" dirty="0" smtClean="0"/>
              <a:t>Q5</a:t>
            </a:r>
            <a:r>
              <a:rPr lang="ja-JP" altLang="en-US" sz="3200" dirty="0" smtClean="0"/>
              <a:t>　波長</a:t>
            </a:r>
            <a:r>
              <a:rPr lang="ja-JP" altLang="en-US" sz="3200" dirty="0"/>
              <a:t>シフト量が最後に下がっているのに</a:t>
            </a:r>
            <a:r>
              <a:rPr lang="ja-JP" altLang="en-US" sz="3200" dirty="0" smtClean="0"/>
              <a:t>対し別</a:t>
            </a:r>
            <a:r>
              <a:rPr lang="ja-JP" altLang="en-US" sz="3200" dirty="0"/>
              <a:t>の図では波長シフトが最後に下がっていないのはなぜか？</a:t>
            </a:r>
            <a:endParaRPr lang="ja-JP" altLang="en-US" sz="32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673135"/>
            <a:ext cx="4248472" cy="492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4748464" y="1489681"/>
            <a:ext cx="4135088" cy="5293757"/>
          </a:xfrm>
          <a:prstGeom prst="rect">
            <a:avLst/>
          </a:prstGeom>
          <a:noFill/>
        </p:spPr>
        <p:txBody>
          <a:bodyPr wrap="square" rtlCol="0">
            <a:spAutoFit/>
          </a:bodyPr>
          <a:lstStyle/>
          <a:p>
            <a:r>
              <a:rPr kumimoji="1" lang="ja-JP" altLang="en-US" sz="2600" b="1" dirty="0" smtClean="0"/>
              <a:t>完全エタノールの屈折率</a:t>
            </a:r>
            <a:r>
              <a:rPr kumimoji="1" lang="en-US" altLang="ja-JP" sz="2600" b="1" dirty="0" smtClean="0"/>
              <a:t>1.35199</a:t>
            </a:r>
            <a:r>
              <a:rPr kumimoji="1" lang="ja-JP" altLang="en-US" sz="2600" b="1" dirty="0" smtClean="0"/>
              <a:t>以上の屈折率範囲にプロットされている</a:t>
            </a:r>
            <a:r>
              <a:rPr lang="ja-JP" altLang="en-US" sz="2600" b="1" dirty="0" smtClean="0"/>
              <a:t>点はエタノール・水の比率が</a:t>
            </a:r>
            <a:r>
              <a:rPr lang="en-US" altLang="ja-JP" sz="2600" b="1" dirty="0" smtClean="0"/>
              <a:t>80</a:t>
            </a:r>
            <a:r>
              <a:rPr lang="ja-JP" altLang="en-US" sz="2600" b="1" dirty="0" smtClean="0"/>
              <a:t>～</a:t>
            </a:r>
            <a:r>
              <a:rPr lang="en-US" altLang="ja-JP" sz="2600" b="1" dirty="0" smtClean="0"/>
              <a:t>90</a:t>
            </a:r>
            <a:r>
              <a:rPr lang="ja-JP" altLang="en-US" sz="2600" b="1" dirty="0" smtClean="0"/>
              <a:t>％の時のシフト量を示していて屈折率が</a:t>
            </a:r>
            <a:r>
              <a:rPr lang="en-US" altLang="ja-JP" sz="2600" b="1" dirty="0" smtClean="0"/>
              <a:t>1.35199</a:t>
            </a:r>
            <a:r>
              <a:rPr lang="ja-JP" altLang="en-US" sz="2600" b="1" dirty="0" smtClean="0"/>
              <a:t>の点では二つの点が重なってプロットされている状態である。したがって左図でも波長シフト量は屈折率変化に応じて比率が</a:t>
            </a:r>
            <a:r>
              <a:rPr lang="en-US" altLang="ja-JP" sz="2600" b="1" dirty="0" smtClean="0"/>
              <a:t>80</a:t>
            </a:r>
            <a:r>
              <a:rPr lang="ja-JP" altLang="en-US" sz="2600" b="1" dirty="0" smtClean="0"/>
              <a:t>～</a:t>
            </a:r>
            <a:r>
              <a:rPr lang="en-US" altLang="ja-JP" sz="2600" b="1" dirty="0" smtClean="0"/>
              <a:t>90</a:t>
            </a:r>
            <a:r>
              <a:rPr lang="ja-JP" altLang="en-US" sz="2600" b="1" dirty="0" smtClean="0"/>
              <a:t>％の時にピークに達し、</a:t>
            </a:r>
            <a:r>
              <a:rPr lang="en-US" altLang="ja-JP" sz="2600" b="1" dirty="0" smtClean="0"/>
              <a:t>100</a:t>
            </a:r>
            <a:r>
              <a:rPr lang="ja-JP" altLang="en-US" sz="2600" b="1" dirty="0" smtClean="0"/>
              <a:t>％では波長シフト量は下がっている</a:t>
            </a:r>
            <a:endParaRPr lang="en-US" altLang="ja-JP" sz="2600" b="1" dirty="0" smtClean="0"/>
          </a:p>
        </p:txBody>
      </p:sp>
    </p:spTree>
    <p:extLst>
      <p:ext uri="{BB962C8B-B14F-4D97-AF65-F5344CB8AC3E}">
        <p14:creationId xmlns:p14="http://schemas.microsoft.com/office/powerpoint/2010/main" val="405869662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503</Words>
  <Application>Microsoft Office PowerPoint</Application>
  <PresentationFormat>画面に合わせる (4:3)</PresentationFormat>
  <Paragraphs>20</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ichikawa</dc:creator>
  <cp:lastModifiedBy>ichikawa</cp:lastModifiedBy>
  <cp:revision>3</cp:revision>
  <dcterms:created xsi:type="dcterms:W3CDTF">2015-12-15T03:28:06Z</dcterms:created>
  <dcterms:modified xsi:type="dcterms:W3CDTF">2015-12-15T03:52:33Z</dcterms:modified>
</cp:coreProperties>
</file>